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4" r:id="rId4"/>
    <p:sldId id="277" r:id="rId5"/>
    <p:sldId id="279" r:id="rId6"/>
    <p:sldId id="281" r:id="rId7"/>
    <p:sldId id="282" r:id="rId8"/>
    <p:sldId id="283" r:id="rId9"/>
    <p:sldId id="284" r:id="rId10"/>
    <p:sldId id="266" r:id="rId11"/>
    <p:sldId id="288" r:id="rId12"/>
    <p:sldId id="285" r:id="rId13"/>
    <p:sldId id="286" r:id="rId14"/>
    <p:sldId id="287" r:id="rId15"/>
    <p:sldId id="289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60000"/>
    <a:srgbClr val="5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2659-F591-4B44-B8DE-741C60C5A9DA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3666-F03E-4E70-BB6C-14C3419FF2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3666-F03E-4E70-BB6C-14C3419FF2E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5B1C-6475-421A-A0EB-CE7830702FA9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C5B7-FF82-4B59-A9AB-FC2242A712B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docid=-JPEHbE8vyczlM&amp;tbnid=U_wyIkNqb9JMZM:&amp;ved=0CAUQjRw&amp;url=http%3A%2F%2Fwww.7233bruno.com%2Ffloorplan.shtml&amp;ei=HgJWUoqbI4K_0QX7-IG4Bg&amp;bvm=bv.53760139,d.d2k&amp;psig=AFQjCNEe1bN5-fynLP3miyZ-Zze3YOYNWw&amp;ust=1381454637183809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827584" y="332656"/>
            <a:ext cx="6624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u="dbl" cap="small" dirty="0" smtClean="0">
                <a:solidFill>
                  <a:srgbClr val="540000"/>
                </a:solidFill>
                <a:uFill>
                  <a:solidFill>
                    <a:srgbClr val="FF0000"/>
                  </a:solidFill>
                </a:uFill>
                <a:latin typeface="Franklin Gothic Medium Cond" pitchFamily="34" charset="0"/>
              </a:rPr>
              <a:t>“SURVEYORS HELPING</a:t>
            </a:r>
          </a:p>
          <a:p>
            <a:pPr algn="ctr"/>
            <a:r>
              <a:rPr lang="en-GB" sz="5400" b="1" u="dbl" cap="small" dirty="0" smtClean="0">
                <a:solidFill>
                  <a:srgbClr val="540000"/>
                </a:solidFill>
                <a:uFill>
                  <a:solidFill>
                    <a:srgbClr val="FF0000"/>
                  </a:solidFill>
                </a:uFill>
                <a:latin typeface="Franklin Gothic Medium Cond" pitchFamily="34" charset="0"/>
              </a:rPr>
              <a:t> SMALL BUSINESSES”</a:t>
            </a:r>
          </a:p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200" b="1" cap="small" dirty="0" smtClean="0">
                <a:latin typeface="Franklin Gothic Medium Cond" pitchFamily="34" charset="0"/>
              </a:rPr>
              <a:t>James Raven - 15-years experience</a:t>
            </a:r>
            <a:endParaRPr lang="en-GB" sz="3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3200" b="1" cap="small" dirty="0" smtClean="0">
                <a:solidFill>
                  <a:srgbClr val="540000"/>
                </a:solidFill>
                <a:latin typeface="Franklin Gothic Medium Cond" pitchFamily="34" charset="0"/>
              </a:rPr>
              <a:t>BSc(</a:t>
            </a:r>
            <a:r>
              <a:rPr lang="en-GB" sz="3200" b="1" cap="small" dirty="0" err="1" smtClean="0">
                <a:solidFill>
                  <a:srgbClr val="540000"/>
                </a:solidFill>
                <a:latin typeface="Franklin Gothic Medium Cond" pitchFamily="34" charset="0"/>
              </a:rPr>
              <a:t>Hons</a:t>
            </a:r>
            <a:r>
              <a:rPr lang="en-GB" sz="3200" b="1" cap="small" dirty="0" smtClean="0">
                <a:solidFill>
                  <a:srgbClr val="540000"/>
                </a:solidFill>
                <a:latin typeface="Franklin Gothic Medium Cond" pitchFamily="34" charset="0"/>
              </a:rPr>
              <a:t>) Property Management </a:t>
            </a:r>
            <a:endParaRPr lang="en-GB" sz="3200" b="1" cap="small" dirty="0" smtClean="0">
              <a:solidFill>
                <a:srgbClr val="540000"/>
              </a:solidFill>
              <a:latin typeface="Franklin Gothic Medium Cond" pitchFamily="34" charset="0"/>
            </a:endParaRPr>
          </a:p>
          <a:p>
            <a:pPr marL="514350" indent="-514350" algn="ctr">
              <a:spcBef>
                <a:spcPts val="1800"/>
              </a:spcBef>
              <a:buAutoNum type="arabicParenR"/>
            </a:pPr>
            <a:r>
              <a:rPr lang="en-GB" sz="4000" b="1" cap="small" dirty="0" smtClean="0">
                <a:latin typeface="Franklin Gothic Medium Cond" pitchFamily="34" charset="0"/>
              </a:rPr>
              <a:t>Current Overview of Tax on Commercial Property</a:t>
            </a:r>
          </a:p>
          <a:p>
            <a:pPr marL="514350" indent="-514350" algn="ctr">
              <a:buAutoNum type="arabicParenR"/>
            </a:pPr>
            <a:r>
              <a:rPr lang="en-GB" sz="4000" b="1" cap="small" dirty="0" smtClean="0">
                <a:latin typeface="Franklin Gothic Medium Cond" pitchFamily="34" charset="0"/>
              </a:rPr>
              <a:t>Ideas to Share &amp; Develop</a:t>
            </a:r>
            <a:endParaRPr lang="en-GB" sz="4000" b="1" cap="small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4" name="Picture 6" descr="http://www.7233bruno.com/downloads/floorplan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908720"/>
            <a:ext cx="6237162" cy="41044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BRITAIN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55576" y="486916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25% discount or 0% discount?</a:t>
            </a:r>
            <a:endParaRPr lang="en-GB" sz="5400" dirty="0"/>
          </a:p>
        </p:txBody>
      </p:sp>
      <p:pic>
        <p:nvPicPr>
          <p:cNvPr id="18" name="Picture 17" descr="figys.png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bni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509120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BRITAIN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51520" y="476672"/>
            <a:ext cx="31523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70 sq m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BECOMES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140 sq m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961683">
            <a:off x="1205093" y="3603199"/>
            <a:ext cx="60025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Property TAX from </a:t>
            </a:r>
          </a:p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£10,000pa to £15,000pa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17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509120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BRITAIN  v  NORTHERN IRELAND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pic>
        <p:nvPicPr>
          <p:cNvPr id="18" name="Picture 17" descr="ni_adm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204864"/>
            <a:ext cx="3495675" cy="3057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mapofgreatbrit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916832"/>
            <a:ext cx="2456631" cy="3971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2" name="Straight Arrow Connector 21"/>
          <p:cNvCxnSpPr/>
          <p:nvPr/>
        </p:nvCxnSpPr>
        <p:spPr>
          <a:xfrm flipH="1">
            <a:off x="1835696" y="980728"/>
            <a:ext cx="576064" cy="7200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48064" y="908720"/>
            <a:ext cx="504056" cy="11521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99792" y="54452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1                       26</a:t>
            </a:r>
            <a:endParaRPr lang="en-GB" sz="3600" b="1" dirty="0"/>
          </a:p>
        </p:txBody>
      </p:sp>
      <p:pic>
        <p:nvPicPr>
          <p:cNvPr id="27" name="Picture 26" descr="figys.png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bni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509120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FRANCE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pic>
        <p:nvPicPr>
          <p:cNvPr id="12" name="Picture 11" descr="FA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908720"/>
            <a:ext cx="3384376" cy="2247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stearns_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077072"/>
            <a:ext cx="3551016" cy="2353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 rot="20905080">
            <a:off x="3207672" y="3009738"/>
            <a:ext cx="165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16" descr="figys.png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bni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860000"/>
                </a:solidFill>
              </a:rPr>
              <a:t>SOUTH AFRICA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39552" y="1268760"/>
            <a:ext cx="6264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3600" b="1" dirty="0" smtClean="0">
                <a:solidFill>
                  <a:srgbClr val="860000"/>
                </a:solidFill>
              </a:rPr>
              <a:t> Set locally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3600" b="1" dirty="0" smtClean="0">
                <a:solidFill>
                  <a:srgbClr val="860000"/>
                </a:solidFill>
              </a:rPr>
              <a:t> Relief granted at local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3600" b="1" dirty="0" smtClean="0">
                <a:solidFill>
                  <a:srgbClr val="860000"/>
                </a:solidFill>
              </a:rPr>
              <a:t> Payable by property owners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3600" b="1" dirty="0" smtClean="0">
                <a:solidFill>
                  <a:srgbClr val="860000"/>
                </a:solidFill>
              </a:rPr>
              <a:t> Reviewed 4-yearly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3600" b="1" dirty="0" smtClean="0">
                <a:solidFill>
                  <a:srgbClr val="860000"/>
                </a:solidFill>
              </a:rPr>
              <a:t> Based on Market Value          NOT rental value</a:t>
            </a:r>
            <a:endParaRPr lang="en-GB" sz="3600" b="1" dirty="0">
              <a:solidFill>
                <a:srgbClr val="860000"/>
              </a:solidFill>
            </a:endParaRPr>
          </a:p>
        </p:txBody>
      </p:sp>
      <p:pic>
        <p:nvPicPr>
          <p:cNvPr id="18" name="Picture 17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pic>
        <p:nvPicPr>
          <p:cNvPr id="11" name="Picture 10" descr="online-shopp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344438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Office-Image-for-County-ins-Websi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149080"/>
            <a:ext cx="3456384" cy="230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3568" y="306896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ONLINE or ON-LAND?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" name="Picture 14" descr="figys.png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bni.png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pic>
        <p:nvPicPr>
          <p:cNvPr id="15" name="Picture 14" descr="239376-Transfer_arrows_3-5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844824"/>
            <a:ext cx="3312368" cy="37345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23928" y="836712"/>
            <a:ext cx="341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TURNOVER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5517232"/>
            <a:ext cx="257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PROFITS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" name="Picture 19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bni.png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47664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043608" y="620688"/>
            <a:ext cx="580081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can Surveyors </a:t>
            </a:r>
          </a:p>
          <a:p>
            <a:pPr algn="ctr"/>
            <a:r>
              <a:rPr lang="en-US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HELP??</a:t>
            </a:r>
            <a:endParaRPr lang="en-US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" name="Picture 19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608" y="620688"/>
            <a:ext cx="58008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TIPS &amp; IDEAS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TO SHARE &amp; DEVELOP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3285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Can turnover be </a:t>
            </a:r>
            <a:r>
              <a:rPr lang="en-GB" sz="2800" cap="all" dirty="0" smtClean="0"/>
              <a:t>moved / shared </a:t>
            </a:r>
            <a:r>
              <a:rPr lang="en-GB" sz="2800" dirty="0" smtClean="0"/>
              <a:t>to a company elsewhere?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/>
              <a:t>Can part of the property become ‘</a:t>
            </a:r>
            <a:r>
              <a:rPr lang="en-GB" sz="2800" cap="all" dirty="0" smtClean="0"/>
              <a:t>unused’ / derelict</a:t>
            </a:r>
            <a:r>
              <a:rPr lang="en-GB" sz="2800" dirty="0" smtClean="0"/>
              <a:t>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sz="2800" dirty="0" smtClean="0"/>
              <a:t>Can NATIONAL be changed to LOCAL to help cater for geographical trends?</a:t>
            </a:r>
          </a:p>
          <a:p>
            <a:endParaRPr lang="en-GB" dirty="0"/>
          </a:p>
        </p:txBody>
      </p:sp>
      <p:pic>
        <p:nvPicPr>
          <p:cNvPr id="15" name="Picture 14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608" y="620688"/>
            <a:ext cx="58008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TIPS &amp; IDEAS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TO SHARE &amp; DEVELOP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13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39552" y="2132856"/>
            <a:ext cx="626469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we help in other ways:</a:t>
            </a:r>
          </a:p>
          <a:p>
            <a:endParaRPr lang="en-GB" sz="32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GB" sz="3200" dirty="0" smtClean="0"/>
              <a:t>Part-subletting?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 smtClean="0"/>
              <a:t>Change of use? Then assign?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200" dirty="0" smtClean="0"/>
              <a:t>Taking on the national cause?</a:t>
            </a:r>
          </a:p>
          <a:p>
            <a:endParaRPr lang="en-GB" dirty="0"/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U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836712"/>
            <a:ext cx="2733788" cy="447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152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BRITAIN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1124744"/>
            <a:ext cx="460851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Known as: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Non-Domestic Rates</a:t>
            </a:r>
          </a:p>
          <a:p>
            <a:endParaRPr lang="en-GB" sz="2400" b="1" cap="small" dirty="0" smtClean="0"/>
          </a:p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Non-Domestic Rates are related </a:t>
            </a:r>
            <a:r>
              <a:rPr lang="en-GB" sz="2400" b="1" cap="small" dirty="0" smtClean="0"/>
              <a:t>to </a:t>
            </a:r>
            <a:endParaRPr lang="en-GB" sz="2400" b="1" cap="small" dirty="0" smtClean="0"/>
          </a:p>
          <a:p>
            <a:r>
              <a:rPr lang="en-GB" sz="2400" b="1" cap="small" dirty="0" smtClean="0"/>
              <a:t>  the rent </a:t>
            </a:r>
            <a:r>
              <a:rPr lang="en-GB" sz="2400" b="1" cap="small" dirty="0" smtClean="0"/>
              <a:t>of the property / land</a:t>
            </a:r>
          </a:p>
          <a:p>
            <a:endParaRPr lang="en-GB" sz="2400" b="1" cap="small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</a:t>
            </a:r>
            <a:r>
              <a:rPr lang="en-GB" sz="2400" b="1" cap="small" dirty="0" smtClean="0"/>
              <a:t>“tax rate” is set across</a:t>
            </a:r>
          </a:p>
          <a:p>
            <a:r>
              <a:rPr lang="en-GB" sz="2400" b="1" cap="small" dirty="0" smtClean="0"/>
              <a:t> </a:t>
            </a:r>
            <a:r>
              <a:rPr lang="en-GB" sz="2400" b="1" cap="small" dirty="0" smtClean="0"/>
              <a:t>   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WHOLE COUNTRY</a:t>
            </a:r>
            <a:endParaRPr lang="en-GB" sz="3200" cap="small" dirty="0" smtClean="0"/>
          </a:p>
          <a:p>
            <a:endParaRPr lang="en-GB" sz="2800" b="1" cap="small" dirty="0" smtClean="0"/>
          </a:p>
          <a:p>
            <a:pPr>
              <a:buFont typeface="Arial" pitchFamily="34" charset="0"/>
              <a:buChar char="•"/>
            </a:pPr>
            <a:r>
              <a:rPr lang="en-GB" sz="2800" b="1" cap="small" dirty="0" smtClean="0"/>
              <a:t>  </a:t>
            </a:r>
            <a:r>
              <a:rPr lang="en-GB" sz="2400" b="1" cap="small" dirty="0" smtClean="0"/>
              <a:t>Rate is annually reviewed</a:t>
            </a:r>
            <a:endParaRPr lang="en-GB" sz="2400" b="1" cap="small" dirty="0"/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3717032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ewwr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5949280"/>
            <a:ext cx="2122118" cy="611458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085184"/>
            <a:ext cx="1224136" cy="767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0" name="AutoShape 2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hIREBUUEhQSExUWGRkWFxcVGBgdFBMZHBcZFBMWFBQaHSYeFxolHRgYIC8gIycpLTgvFx8xNTQqNSYuLCkBCQoKBggFDQ4ODSkYEhgpKSkpKSkpKSkpKSkpKSkpKSkpKSkpKSkpKSkpKSkpKSkpKSkpKSkpKSkpKSkpKSkpKf/AABEIALYBFQMBIgACEQEDEQH/xAAbAAEAAgMBAQAAAAAAAAAAAAAABQYCAwQHAf/EAFQQAAEDAgQBBwMNCwkIAwAAAAEAAgMEEQUSITEGBxMiMkFRYRQ1cRUWIzM0QlVydIGxsrMkUmJzkZSh0dLT8BdDU1R1kpPB4SVEg6S0wtTxhKLD/8QAFAEBAAAAAAAAAAAAAAAAAAAAAP/EABQRAQAAAAAAAAAAAAAAAAAAAAD/2gAMAwEAAhEDEQA/APbp52sa57jZrQXOPcALk/kXLR4zFKbNLgbZrPY9hLdi5oe0ZgLi5F7XHeFhxF7jqPxMv1HLCaiEkbQCQRZwe3rxutbM2/vrEgtOhBIIsbEJHOO9cMuOxNcQRNcGxtBORe9tHBhB+YrVRVpB5t9g8C5y9WRt7c5FfWxJGZtyWk21uHHsY2wt73t+fcD8H+PQHL64Ye6f83qP3aeuKHun/N6j92uvwPU7D3+B8PH+COvW27D39xPj/HoDk9cMPdP+b1H7tPXDD3T/AJvUfu11nXrafe/r9Pgh73aOG1v8u/x/goOKXiaBoLnc80NBJJgnAaALkkmPQWBN/BSqhOKPcNUT1uYm07Lc27bvHippuwQfUREBERAREQEREBERAREQEREBERAREQEREBERAREQEREEfxF7jqPxMv1HLbB1Rl7hm8dOz8Lx/gcfF9WIsPqpCCQ2CUkDfqHZVzh7lEFVJFGKKvp2PaLTTRZIHDLdg5y9uloGntLgO1BcDGDYgXAN9tQdQS3uOpB+dRdRDV53Ojki5kkFrSNhlsbm2rc1j6PBSlY8sY54a5wa0uLG9aSwvlaO/s8dlRf5VXX81Yzbu8mO/f1v43QWKKnrg32SSFw6PVGUaNcHnVrrBzsjrEOsMw7ihp67TNJFlu3S3S97mF8ut+nY2BHQG9yY7AuPfKJXNfR1tI1rc2erj5qK+ZrA0P1u8l2jfAqdbirLm7oSLHTnOqO33u3/AKQcPk2IAnPLEei3JYWOfpF1+gfwR6Gu2utlRS1uY2mjuXOydHqNubDY5zlt97re+YaL7VcQtZC+VrfKcrS4MgdnleAQCI22GYg21uq03lUdbXCsZJ7/ACY/N26IJPHYawUk/OviJ5iXPYdYZT7WMoyjLe9ybk6AaFXBuwXluIcqBqaSeOPDMWcXsliDxT3aH2dEQbONsrrgjwIU9hHKQ6eZkXqdicOY25yaAsiZoTd77mw0tt2oLqi5PLD3M/vH9lVfGOUZ1PO+L1OxKfLb2SCEvhddod0H3F7XsdNwUFzRR9NiZexr8mTM0OyvJD23F8rxl0cNiO9RPEfGjqMs+46yqz5vckZkDLW9s2y3vp6CgsyLzms5Z2QsL5sNxWJgsC+SANYLmwu5zgBc6L0UFB9REQERQHHXFJw2hkqhHzuQsGQuy3zPazrWNrXvsgn0VB9eON/An/Ow/qT14438Cf8AOw/qQX5FTOFeM62qqJop6DyUQ6PfzzZbSEMe2PKxoOrH5swuNLblWnyh3d/9XoOpFSuIeNK+CrbT02H+VZ4zK13PtiuGlrZOi9umUvZ265tNiub14438Cf8AOw/qQX5F59LxtjTWlzsEsGgknyyHQAXPvVbOFcc8tooanJzfOsD8l82W/ZmsL/kQSqIiAiIgIiICIiCvconmmu+TzfUK38KwtfhlK1wDmupoQQRcEGJoII7QtHKJ5prvk831Curg/wA3UfyeH7JqDopYpIzzZu9luhITdzRoMkhJu466P1uAc2ou7rY4XPp/yC2L5ZBwY2wuhIYMxDo3WBFyGysc61yBsCo6CQhwJgmA1uOhr4aPVgslkETQs9maWxvjY1jwc5GrnOY4WAce52ql18IUC3EJiXWkAs5zQBEXEAOLRsenp3bblBq4B9yyfK63/q5lZFU+TCUvw/MbXdUVRNtrmqlJt4K2ICIiAiIgguNOHo6+kdTSue1j3NJLLZhk9kFrgjdo7FNs2HoXBjmIRQRc5M9kUbTq95AaLtc1tydrkgfOu+PYehBkiIgKg8ufmOo+ND9sxX5ULly8x1HxoftmILDM2TM4ipjsSdC7szB1tD0eiCy47y7dYtweq99UkjK8XFx0i1oa/TsBB08TvdPWDhn9Qov8CL9ldsEb4jzRBkjIIY46luntcvaRbZ53tZ2ti8IjhNwNbiZBBHlEWoN7/cdP29qtC4sLwWnpWltPDFC0m5ETGsDja1yGgXNhuu1BVMZv6rU4Dgxxo6sNcewmWlspCbDqnL7eG2za66AjtJ3tqLn07rtxDBKedzHywwyvjN43SMa50ZuDdhIJbqBt3BaainNUXMe0iAXa5rhrUdjmuB/mew/ffE64Rz43NhkMtS2QiOXZ1g67ej0b6WsR273Wrkt8zUX4ofSVnifAmGiCUihogQx5BEEVwcpsR0VhyW+ZqL8UPpKC1IiICIiAiIgIiIITjajfNh1VFGMz5IXxsbcDM5zS1gudBckDVb+FoHMoaVjxlcyCJrhp0XNja1wuLg2II0XbW9UfGZ9dqUPtbfQg3oihjw71rzTHM57xdx6OcP6I/BbnFh2ZAgmUUDNwsXE3qJgHNcwhriA3MCLxWN2OHYbmyl6KnMcbGF7pC0AF77ZnkbudYAXO+gAQbiq3JgtTnvHVRsbmc7LzVz0nFxGbnB2G1wOy+6sqIKnyYwZKAsuDlqKttwLA2qpRcDsHgrNWQZ43sDi0ua5uYbtuCLjxG6UlMyNpDGtYC5ziGgAFznFz3WHaSSSe8rcgr0nCbnOcfKqkBwylrXkNGoILNbsI6QBB2drewI2wcNvDS11TM/qdI2DyWh13OI01LhoAAA0WtupxEFek4VeQAKqdti03aTm6OgGpIses4EauAOg6KmcPpOahjjzOfkY1md5u9+Vobme47uNrk+K6EQRHFOCQ1lOYJ2l0byMwBLScoL29JpBHSaCpWPYehQ/F2PRUVMaibNzbHAOyi7uleNth26uCmI9h6EGSIiAqDy5+Y6j40P2zFflQeXPzHUfGh+2YgvyIiAiIgIiIOTFvc8v4t/1SoDkt8zUX4ofSVP4t7nl/Fv8AqlQHJb5movxQ+koLUiIgIiICIiAiIg569wDLkgAOYSTsBnbckpQG8TCNQQCPHuUNyieaa75PN9QqO4S4shFBStEdW7LBE0llNO5t2xtabOawgi43CC5Ioal4qhklZFlqGPkzZOdgmjDsrS91nPaBsCplAREQEREFSpuOnvz83h9dK1kssWePmCxxjkdG4tLpmndp3C2v40lAJOGYkABcm1NoBv8Az62cA+5ZPldb/wBXMpzEfaZPiO+qUFe9e0t7epmJXvbam3tmt7f3L4OOJfg3Euzspu3b+fU5/Of8T/8AFc0j3jLkaHG8AN3ZbNv0nDQ3I7tEEQzlAcZObGH4jzmXPly098mYtzX5+1rgje63+vGb4MxL8lN/5C54JntxO7Yy8+R7BzR/vD7auspr1Sqf6qe3+dj77fp3/J42Dzzlc4jlmwmVjqGtgBdF7JKIMjbStOuSZx1227V6A3DJDoKqpBG/tH7rVY12Fsr2FlQy9P2RuGspB0e8HZoOoHznsCi6zFmvcHMmfGzo6ZX2eAC4hhBFgQbki+wF7hBJPhkjfGRUTuHONa5r+ayuBuCOjGD43BG3pU4qpBiDTzMbpHPeZWOBIIzNdmLbDZrbNuB+gK1oCoPLn5jqPjQ/bMV+UZxDh8U8XNTMbJG49JjxdrrNc5tx4EA/Mgk1C1HDAfK+Tn6huYh2UOGRpADeiLaAjceN1LxHoj0BZoIM8Jx2AzP6rmkiwJBAG4G4AsCb6E77r4/hJhc085L0Q0AX0OVhjbfxAcT6f0TqIIL1pM/pJRcm9iABoQA0AdHLclttjY9i+0nCrY52yiWclvvMw5p3QdGCWAb2e4m27jcqcRBzYmwugkA1JY4D0lpAXmHA3EGMRYbSshwkTRiJuSTyyFnONIzNdkOrbg7Feqz9V3oP0KB5PPNND8nh+zCCCk4wxtoucFbuB7ug3JDR2d5CwPGuNfArdnH3dBs02d2dhV5r+oPjx/aNXJL2/En+uEFS9eeNfArd7e7oNwMx7O5aqbj7GJHvYzBml0eXOPLYRlztzs1IsbjXRXU9Y/Hd9mq9hkkzaus5locb017gGw8n8XttrbW5PgewOT12Y58CN/PoFzzcomJQTUzKvCxTsqJ46cP8rjfZzzbqsaSbC57Nt1Zqqtr9THAzwD8tx0TuRLrra+1thm3FU5RXzF2GGYNb/tKlyho1HRJdmOZwPSzDs2QekoiIK9yieaa75PN9QqD4anfHhGHmIyNLoYhIYmGSRsYiJztiDXZznyN22ce5TnKJ5prvk831CqbwlgONihpzBWUbI3QxOY10JLmsLA5jS472Bsgs5e9zsNfLpM6R3O6Ws/yWUPbluctiSMtzbvO5tWXxP6P1Lz8cM44Zo5X1dBIYyXNDoZA0ksMd3ZHNJIDjbXtUsI8c/pcJ/wAGp/fILVl8T+j9S+OuLanfwVX5nHP6XCf8Gp/fLZTQ4zzjOdkwwx5ml4ZFUB5bfpZCZSA617XBCCzotfS/B/StFcJ+bdzJiElugZA4sB7MwaQSPQQgrvA9RanlGdjfuqs0IJPuub8IKarqm8TxzkerXe9PcfwlUOCcdiipnsqKuKOUVNXna18LWh3lUpJa2S7w07i5OhU1VcUUhjf92xnonQy01jpsbaoOChxbE6gvkggoTG2eZgMk8rXu5pzqYktbE4C+S+53XQ0YwP5jDve/7xP73/gLPk5xCKSnmEckbyKqrcQxzXENfVTGNxAOgcBcHtGytiCjU+H4u2q5/mcPJ5rmcvlE1rc4ZM1+Y8bWUn5XjH9Ww785m/8AHVmRB5Vyq12JtwyV0sdLA3NFeSnqZTKPZGgWBhYPA3Oyu44goTYGppBYWB52K5HdvoPD/JRnK1hU1VhUsMDDJI50Za0EAnLI17rEkDRrSfmVwZsEFclxillfC2Kamc7nWkNjewuduXODQb7XKsiIgKM4gxCOCLnJntjjaek95s1t2ua25O1yQPnUmqFy5eY6j40P2zEF6iFmj0BZqteoeJfCLfzSP9tPUPEvhFv5pH+2gsqKteoeJfCLfzSP9tPUPEvhFv5pH+2gsq+OcALk2A1JOw9Kq9RhWIsY5zsSYA0EkmljAAAuSTn0WHC1DWzwwy10+cPja99OYBGWvIDsrze5DdRlI1Nr7WQWGKsEkbiAQ0g5Sffi3WA3A7r+lV/gCT/ZVF0pfc8WzAR1Bscimcdo55IwIJxA4EkuMbZMzcpBbZxFtSDfwVK4Wx2mGD07BVRxS+SsaD5TGHRv5sAERufYEH3pHZqEFj4vxN8FBUTMdIXxRmVoezoFzOm3N0Rpcd4XFBhGKvY13llGMzTp5I/QSWc7/eFHcdcQ0jsLq2tqIXOMEgAFSxxccpAAZnNye6yvOG+0x/Eb9UIK56iYre/ltHuT7kfuRl/rHcssGwqpo5ZpqmaKdsuTOYonR81kbka8gyPzNtv3b7XtakQa+eF+y1r3vp+X0arzflKqJJZsLeC0QeqFOGgtOeR13eyB19I7XAFtd9rX9F8ijyZMjcn3tujve1u7wUFxlw95W6k6eTyeoZVdW+fm9Mm4y3zb67bILIiIgr3KJ5prvk831Ct3BdxhtELHSmgHZ/RN8Vp5RPNNd8nm+oV1cH+bqP5PD9k1BK5vA/o/Wjdz2LJEBERAREQUzgzBKeSnlfJFG9xqqy5I1P3XKAut/DsLpHRujhjJuWextc17ba5SdyL6tP0FR3BfDzZGPlM1U0isqnZGTPbEctZIQDGNCDbUdtzfdWXE/ZWPY6KfwcwsD7/fRvz3aR36HVBC8M0LYcUrmtDR7BRnota0E3qtcrQArcqXwhR81idc285vDRn2d+eQa1Wma508LqUn4cqHB+WslYXNAaQL5CDmLrOcb30BHptbSwWBFFVuESyEWqHs1N8t72J0DelYaWFyDtcWuVzP4dmzEtq5rEP0dcgFzy5rgQ4G7GnIBtuSDpYJWu2b6T9Ry3x7D0BUnlXrJqXBnvile2VhhAkabP1kaxxv4gkfOruzYIPqIiAqDy5+Y6j40P2zFflQeXPzHUfGh+2YgvyIiAiIg4J6YvkzSkc2yxY33pcLHnJD3g9Vuwtm1NsmhtbPK1r6fyd8bgXNeXOIeCSY3Ny7jLb5/BSU/Ud6D9C844O42dDhtGw09wIIwHGeFuYBgFwCboLpmrc2ract9Lg7bS+41O/cAbXW/wBb1L/V6f8AwmfqWnBMXmn1fTuhYWhzH85G9sgP3uQnssb+K14zxBJEXCGnfU5ATLkfG0REAOa0l5F3EG9hsLE2zC4bKzhSjljfG6nhyva5jsrGh1nAtNnAXabHcarZRTGIthk9ET+yQAdV3YJABtsQMw981tUxbjaudDKyHD545Sx7Y389SObHJlIa4+yEHK6xI8FPcIY+6sjeZInxSQvET2vcx13c1HLma6MlpBEg2KCfREQFGYxWxxGPnHsZnPNszOAzvcW5WNv1nGxsBropNUHlW62Ff2lTf9yC/IiIOLGKVksLo5AHMksx7Ts5rnBrmn0gkLPCoGsgjY0Wa1jWtA2DWjK0fMAFnW9UfGZ9dqUPtbfQg3qAfxc0NBEFS67WvADO/JmaTewc0yMBBPabXDXWn0QQg4oBa5whn6Njly2eQTbq9nzrB3FgF7wz2Gps252LrADdwtZwGoJA1up5EGihqudiZJlc3O0OyvFnNuL2cOw+C3oiCj8C42wiSmyVGY1dbd3MS8xbymZ9jPl5vw3303U/U1XkTblsskGzWxRvkkhPY0MYC50fdYdHbYjLD8Cg8xNzlsvlVZkte/uuW/6b/wAWVtgvlF97fxdBUeFMUbUYpXvY2Zg5mjFponxv0NV7yQB1td7K5Ks4T54r/wARRfTVKzICIiChcuHmWf48P2zFfGbBUTlw8yz/AB4ftmK9t2CD6iIgKg8ufmOo+ND9sxX5UHlz8x1HxoftmIL8iKFr6OtMjzFKxrDbIDu3oEEnoG/SsbX18LahNIoB2H19jaojBO12giPQ2uco50C4uOhfLu2+m7D6SsbKDLNG6LLqwC782uvOZWgjttlHd2ahKz9R3oP0KoclMjzhtNmGggiDTa2ljbtN+3XTZW+fqO9B+hedcEYtTtw2kD6ipitTs1AAYcuVrg0hhvZz7fOAgueCwl1DAGuLCYYxmABIuxt7A6X7r31todlvqqZsdNI1gsAx/pJIJJJOpJJJJOpJJKjsJwmikjLYSXhvRPTfmYbbEE3YSHE7C91sxDh2BsLyGuBa0uHTfuASL66jwOiCTw32mP4jfqhVfk76+J/2hN9lCrRhvtMfxG/VCq/J57Zif9oTfZQoJuuqawTWiijdFp0ibO210v3rn8rxD+hh9922N7DJmGcgAk2NibWJ10BnkQQtFVVxmaJIomxEAueHdJpyuzNDcxuM2SxvsHXAuLVzlW62Ff2lTf8Acr6qBysSAPwoEgH1RpzYnWwzXPo1H5Qgv6IiCO4hxBtPSyzvDi2FvOuDbZi1hD3BoJAvYG1yFngdWJaaGVoIEkbJAHWzAOaHAOsSL2PYSozlE8013yeb6hXVwf5uo/k8P2TUEuiIgIiICIiDyLCanm4535zGRiFS0uDjdkRkmL3Bt7EjUjxAGuyvOC1wdO0U9Q+qhLHGQuIc2NwtkLZAB0nXddlztew7aNwhwZPURyVIrJ6cmoqCMscJIBlcRI17ml1iCTe/bporL6yqzc4vXZe/LD+U9HZBJYT54r/xFF9NUrMqBHyd1LJXy+qta18gY1zssV3Bmbm2uGXsL3W+MrFh2EywxNZJUSTOF/ZJM2d9ySAQx7W3A00Gw9JQTq1zTBo7SToAN3HuCgsXwOeZgYyqlpnZs2aK5c4WILPZHOFtQTpfohcODcGyw1HOz11VVnmzG2OTKI9XBz3FrbBw6LRqO/e4QbOKcIjrYQJ2iRjZYnhuuUkSNFgPfMs4guO99NLK1AW0Ci8Y9qP32aO/o51n6O7/ANqVQEREBUHlz8x1HxoftmK/Kg8ufmOo+ND9sxBfkREBERBrn6jvQfoXl/AmC1RosPeyJg5qIva6Vw5t/OZHN0bdw6ObW29l6fUuAY6/cfoVF4K4IhfhtI50tc1zoIiWtq6ljWksFwGNkAaPAAILZh1BLzz5pubD3NbGGx3LQ1pc4Fz3AFxu49gt+ldWJ+0S/Ed9Uqt4jwNA2GRwmxC4Y4j7tqtw0kac4q1wTyew1mG0801RXl8sYc+1TIGm9wejfZBeRivMvjgLCTlAuLWPvYzfsvYqL4CgLJMSDrXNc9xtsC6np32B7bZrX8OxcR5HKK4PO11xsfKZLjvsvsPJBRsvkmr25jmdlqZBmNgLm25sAL+AQXlFEUPDUcUbY2lzg0WBkDHvPxnubdx8SufF+DYalga980YBzXgcInHQixdGASNdkEtVVob0QRmsDb70E2DnAa6kEADUkWHaRzswtr3NfKxrnMdnZnALmusW579jrOIAGguVGcN8A0tDNJNHzssrwG85O8yPY0e8Y52oaTqf9ArIgIiIK9yieaa75PN9Qrq4P83UfyeH7Jq5uUCMuwqtDQSTTygAC5JyGwA7VXOHeUyjho6eJ7asPjhiY4eTTmzmsa1wvk11CD0NFTP5WaHuq/zWf9hSWDcdU1UXCITAtAJ5yN0W+1udy5tuy6CwouL1VZ/D4/209VWfw+P9tB2qMkYaklpBEANnX0M5GhbbsivofvtR1evAycqtC0kEVdwSDammI000IbYjxCwPKrQd1YP/AIs/7CC2ubbX3o7P8/8ARaKuVzI3Pa3PYEtZ3ns/L3Kp8CcUvlpTJU+UOfz0tr08t+bDzzXVjtcNt/n4WL1diBzZZ/R5PPp4j2Pf+PSHJLi9S2/3KXdYMBdo7sGoBDQdTc9gsAb65HFarm8xpSXEgCMvaHtaY+cIc7q5g7oXBOo37V0jHIhrlnPh5PP0fR7Ht3o3HIh72c309z1Gnh7X1UHIMYqM1jTOIJID7uFwBcHLlzNubDUC1762NpOhne9g5xhjkJ2Nri2x0+j/AFXP6uRDS05v2mnqNPT0Ozs/gp6uRWtac9ubyee/pPse6DPGD7ER77PGSe/2Vmv+n+ilVXq/FWPjDGtnLi+Ox5icA+yNJJJYAO25OllYUBERAVB5c/MdR8aH7ZivypnK/hc1ThE8UEb5ZHOisxgu42lY42HoBKC5oqX/AChz/BOKf3I/20/lDn+CcU/uR/toLoir2C8VSVGfNR1NNltbykZc979TJnva2t7dYKT9UHfet/K/92g+VMjonmQ3dEesPfRWFsze9neOzfvWr7oeC6N8bmO1Y4OFstwW5fY3Dq3FyXd/gNGMY7JFC5zaeSc7ZILmQ30uA5rRYbnVVPhfi6ppaKnp34ViTnQxMjcWsZlJa0NJF33togtFXT1XNTc5IwtyOtltfYlwILNrePz9q5OS3zNRfih9JUfW8eTviewYTiYLmuaLsjtqCBfpqX5OqKSHCqWOVjo3sjDXNcLOabnQhBY0REBERAREQEREBERASyIg+ZUyr6iAi5cRbKWewlof+ELjY2/TZR/M1uTrxh976gWtzO225lvrr0QgmkUHUCvJdk5oD3od2dLS9h1cnz5/wVK0TZAwCQgv1uRsdTlP5LIN6IiAiIgIiICIiAiIgIiICIiAiL47bRB9RQVJhNW1931OZt2HLl6tgBI1rt3NNtA65GY6nS2fqZVZMoqNdDnI1BsQTl2IvqGnTsKCaRReHUE7JM0k2dtiMltjcWOY6nZ397wCl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figys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4408" y="1700808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bni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384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 rot="19359394">
            <a:off x="-609359" y="2971022"/>
            <a:ext cx="104129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20, </a:t>
            </a:r>
            <a:r>
              <a:rPr lang="en-GB" sz="3200" dirty="0" smtClean="0">
                <a:solidFill>
                  <a:srgbClr val="FF0000"/>
                </a:solidFill>
              </a:rPr>
              <a:t>19, </a:t>
            </a:r>
            <a:r>
              <a:rPr lang="en-GB" sz="3200" dirty="0" smtClean="0">
                <a:solidFill>
                  <a:schemeClr val="tx2"/>
                </a:solidFill>
              </a:rPr>
              <a:t>18, 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17,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16, </a:t>
            </a:r>
            <a:r>
              <a:rPr lang="en-GB" sz="3200" dirty="0" smtClean="0">
                <a:solidFill>
                  <a:srgbClr val="7030A0"/>
                </a:solidFill>
              </a:rPr>
              <a:t>15, </a:t>
            </a:r>
            <a:r>
              <a:rPr lang="en-GB" sz="3200" dirty="0" smtClean="0">
                <a:solidFill>
                  <a:srgbClr val="0070C0"/>
                </a:solidFill>
              </a:rPr>
              <a:t>14, </a:t>
            </a:r>
            <a:r>
              <a:rPr lang="en-GB" sz="3200" dirty="0" smtClean="0">
                <a:solidFill>
                  <a:srgbClr val="00B050"/>
                </a:solidFill>
              </a:rPr>
              <a:t>13, </a:t>
            </a:r>
            <a:r>
              <a:rPr lang="en-GB" sz="3200" dirty="0" smtClean="0">
                <a:solidFill>
                  <a:srgbClr val="FF0000"/>
                </a:solidFill>
              </a:rPr>
              <a:t>12,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11, </a:t>
            </a:r>
            <a:r>
              <a:rPr lang="en-GB" sz="3200" dirty="0" smtClean="0">
                <a:solidFill>
                  <a:srgbClr val="7030A0"/>
                </a:solidFill>
              </a:rPr>
              <a:t>10, </a:t>
            </a:r>
            <a:r>
              <a:rPr lang="en-GB" sz="3200" dirty="0" smtClean="0">
                <a:solidFill>
                  <a:srgbClr val="0070C0"/>
                </a:solidFill>
              </a:rPr>
              <a:t>9, </a:t>
            </a:r>
            <a:r>
              <a:rPr lang="en-GB" sz="3200" dirty="0" smtClean="0">
                <a:solidFill>
                  <a:srgbClr val="00B050"/>
                </a:solidFill>
              </a:rPr>
              <a:t>8, </a:t>
            </a:r>
            <a:r>
              <a:rPr lang="en-GB" sz="3200" dirty="0" smtClean="0">
                <a:solidFill>
                  <a:srgbClr val="FF0000"/>
                </a:solidFill>
              </a:rPr>
              <a:t>7, </a:t>
            </a:r>
            <a:r>
              <a:rPr lang="en-GB" sz="3200" dirty="0" smtClean="0">
                <a:solidFill>
                  <a:schemeClr val="accent5"/>
                </a:solidFill>
              </a:rPr>
              <a:t>6, </a:t>
            </a:r>
            <a:r>
              <a:rPr lang="en-GB" sz="3200" dirty="0" smtClean="0">
                <a:solidFill>
                  <a:srgbClr val="7030A0"/>
                </a:solidFill>
              </a:rPr>
              <a:t>5, </a:t>
            </a:r>
            <a:r>
              <a:rPr lang="en-GB" sz="3200" dirty="0" smtClean="0">
                <a:solidFill>
                  <a:srgbClr val="0070C0"/>
                </a:solidFill>
              </a:rPr>
              <a:t>4, </a:t>
            </a:r>
            <a:r>
              <a:rPr lang="en-GB" sz="3200" dirty="0" smtClean="0">
                <a:solidFill>
                  <a:srgbClr val="FF0000"/>
                </a:solidFill>
              </a:rPr>
              <a:t>3, </a:t>
            </a:r>
            <a:r>
              <a:rPr lang="en-GB" sz="3200" dirty="0" smtClean="0">
                <a:solidFill>
                  <a:srgbClr val="00B050"/>
                </a:solidFill>
              </a:rPr>
              <a:t>2, </a:t>
            </a:r>
            <a:r>
              <a:rPr lang="en-GB" sz="3200" dirty="0" smtClean="0">
                <a:solidFill>
                  <a:srgbClr val="FFC000"/>
                </a:solidFill>
              </a:rPr>
              <a:t>1</a:t>
            </a:r>
          </a:p>
          <a:p>
            <a:endParaRPr lang="en-GB" dirty="0"/>
          </a:p>
        </p:txBody>
      </p:sp>
      <p:pic>
        <p:nvPicPr>
          <p:cNvPr id="12" name="Picture 11" descr="stopwatch-silhouette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293096"/>
            <a:ext cx="2054707" cy="2211045"/>
          </a:xfrm>
          <a:prstGeom prst="rect">
            <a:avLst/>
          </a:prstGeom>
        </p:spPr>
      </p:pic>
      <p:pic>
        <p:nvPicPr>
          <p:cNvPr id="13" name="Picture 12" descr="imagesCARFTQ7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97478">
            <a:off x="1064675" y="711006"/>
            <a:ext cx="2876326" cy="2146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67544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NORTHERN IRELAND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1052736"/>
            <a:ext cx="460851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</a:t>
            </a:r>
            <a:r>
              <a:rPr lang="en-GB" sz="2400" b="1" cap="small" dirty="0" smtClean="0"/>
              <a:t> Known as: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Non-Domestic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Rates</a:t>
            </a:r>
            <a:endParaRPr lang="en-GB" sz="2400" b="1" cap="small" dirty="0" smtClean="0"/>
          </a:p>
          <a:p>
            <a:pPr>
              <a:buFont typeface="Arial" pitchFamily="34" charset="0"/>
              <a:buChar char="•"/>
            </a:pPr>
            <a:endParaRPr lang="en-GB" sz="2400" b="1" cap="small" dirty="0" smtClean="0"/>
          </a:p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 Non-Domestic Rates are related</a:t>
            </a:r>
          </a:p>
          <a:p>
            <a:r>
              <a:rPr lang="en-GB" sz="2400" b="1" cap="small" dirty="0" smtClean="0"/>
              <a:t> </a:t>
            </a:r>
            <a:r>
              <a:rPr lang="en-GB" sz="2400" b="1" cap="small" dirty="0" smtClean="0"/>
              <a:t>   to rent of the property / land</a:t>
            </a:r>
          </a:p>
          <a:p>
            <a:endParaRPr lang="en-GB" sz="2400" b="1" cap="small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C</a:t>
            </a:r>
            <a:r>
              <a:rPr lang="en-GB" sz="2400" b="1" cap="small" dirty="0" smtClean="0"/>
              <a:t>urrent “tax rate” is set    </a:t>
            </a:r>
          </a:p>
          <a:p>
            <a:r>
              <a:rPr lang="en-GB" sz="2400" b="1" cap="small" dirty="0" smtClean="0"/>
              <a:t> </a:t>
            </a:r>
            <a:r>
              <a:rPr lang="en-GB" sz="2400" b="1" cap="small" dirty="0" smtClean="0"/>
              <a:t> individually by</a:t>
            </a:r>
          </a:p>
          <a:p>
            <a:r>
              <a:rPr lang="en-GB" sz="2400" b="1" cap="small" dirty="0" smtClean="0"/>
              <a:t> 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EACH DISTRICT</a:t>
            </a:r>
          </a:p>
        </p:txBody>
      </p:sp>
      <p:pic>
        <p:nvPicPr>
          <p:cNvPr id="16" name="Picture 15" descr="northern_irelan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908720"/>
            <a:ext cx="3096344" cy="3637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93204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FRANCE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50100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Known as: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Business Tax </a:t>
            </a:r>
          </a:p>
          <a:p>
            <a:pPr>
              <a:buFont typeface="Arial" pitchFamily="34" charset="0"/>
              <a:buChar char="•"/>
            </a:pPr>
            <a:endParaRPr lang="en-GB" sz="2400" b="1" u="sng" cap="small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Business tax </a:t>
            </a:r>
            <a:r>
              <a:rPr lang="en-GB" sz="2400" b="1" cap="small" dirty="0" smtClean="0"/>
              <a:t>is related to </a:t>
            </a:r>
            <a:r>
              <a:rPr lang="en-GB" sz="2400" b="1" cap="small" dirty="0" smtClean="0"/>
              <a:t>the rent </a:t>
            </a:r>
            <a:r>
              <a:rPr lang="en-GB" sz="2400" b="1" cap="small" dirty="0" smtClean="0"/>
              <a:t>of the </a:t>
            </a:r>
            <a:endParaRPr lang="en-GB" sz="2400" b="1" cap="small" dirty="0" smtClean="0"/>
          </a:p>
          <a:p>
            <a:r>
              <a:rPr lang="en-GB" sz="2400" b="1" cap="small" dirty="0" smtClean="0"/>
              <a:t>   property </a:t>
            </a:r>
            <a:r>
              <a:rPr lang="en-GB" sz="2400" b="1" cap="small" dirty="0" smtClean="0"/>
              <a:t>/ </a:t>
            </a:r>
            <a:r>
              <a:rPr lang="en-GB" sz="2400" b="1" cap="small" dirty="0" smtClean="0"/>
              <a:t>land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AND</a:t>
            </a:r>
            <a:r>
              <a:rPr lang="en-GB" sz="2400" b="1" cap="small" dirty="0" smtClean="0"/>
              <a:t> </a:t>
            </a:r>
            <a:r>
              <a:rPr lang="en-GB" sz="24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plant &amp; machinery</a:t>
            </a:r>
            <a:endParaRPr lang="en-GB" sz="2400" b="1" cap="smal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Current “tax rate” is set individually by each </a:t>
            </a:r>
          </a:p>
          <a:p>
            <a:pPr>
              <a:spcBef>
                <a:spcPts val="600"/>
              </a:spcBef>
            </a:pPr>
            <a:r>
              <a:rPr lang="en-GB" sz="2400" b="1" cap="small" dirty="0" smtClean="0"/>
              <a:t>  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LOCAL AUTHORITY</a:t>
            </a:r>
            <a:endParaRPr lang="en-GB" sz="2400" b="1" cap="small" dirty="0"/>
          </a:p>
        </p:txBody>
      </p:sp>
      <p:pic>
        <p:nvPicPr>
          <p:cNvPr id="13" name="Picture 12" descr="fran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908720"/>
            <a:ext cx="3822192" cy="299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48064" y="1166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DENMARK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645024"/>
            <a:ext cx="734481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 Known as: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SERVICE TAX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 Service Tax </a:t>
            </a:r>
            <a:r>
              <a:rPr lang="en-GB" sz="2400" b="1" cap="small" dirty="0" smtClean="0"/>
              <a:t>is related to </a:t>
            </a:r>
            <a:r>
              <a:rPr lang="en-GB" sz="2400" b="1" cap="small" dirty="0" smtClean="0"/>
              <a:t>the CAPITAL VALUE of the</a:t>
            </a:r>
          </a:p>
          <a:p>
            <a:r>
              <a:rPr lang="en-GB" sz="2400" b="1" cap="small" dirty="0" smtClean="0"/>
              <a:t>   property </a:t>
            </a:r>
            <a:r>
              <a:rPr lang="en-GB" sz="2400" b="1" cap="small" dirty="0" smtClean="0"/>
              <a:t>/ </a:t>
            </a:r>
            <a:r>
              <a:rPr lang="en-GB" sz="2400" b="1" cap="small" dirty="0" smtClean="0"/>
              <a:t>land</a:t>
            </a:r>
            <a:endParaRPr lang="en-GB" sz="2400" b="1" cap="smal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Current “tax rate” is set individually by each </a:t>
            </a:r>
          </a:p>
          <a:p>
            <a:pPr>
              <a:spcBef>
                <a:spcPts val="600"/>
              </a:spcBef>
            </a:pPr>
            <a:r>
              <a:rPr lang="en-GB" sz="2400" b="1" cap="small" dirty="0" smtClean="0"/>
              <a:t>  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LOCAL AUTHORITY</a:t>
            </a:r>
            <a:endParaRPr lang="en-GB" sz="2400" b="1" cap="small" dirty="0"/>
          </a:p>
        </p:txBody>
      </p:sp>
      <p:pic>
        <p:nvPicPr>
          <p:cNvPr id="12" name="Picture 11" descr="Denmar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692696"/>
            <a:ext cx="324036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7200" b="1" cap="small" dirty="0" smtClean="0">
              <a:latin typeface="Franklin Gothic Medium Cond" pitchFamily="34" charset="0"/>
            </a:endParaRPr>
          </a:p>
          <a:p>
            <a:pPr algn="ctr">
              <a:lnSpc>
                <a:spcPct val="150000"/>
              </a:lnSpc>
            </a:pPr>
            <a:endParaRPr lang="en-GB" sz="3200" b="1" cap="small" dirty="0" smtClean="0">
              <a:latin typeface="Franklin Gothic Medium Cond" pitchFamily="34" charset="0"/>
            </a:endParaRP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940152" y="7647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CANADA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005064"/>
            <a:ext cx="73448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cap="small" dirty="0" smtClean="0"/>
              <a:t>  Known as: </a:t>
            </a:r>
            <a:r>
              <a:rPr lang="en-GB" sz="2400" b="1" u="sng" cap="small" dirty="0" smtClean="0">
                <a:solidFill>
                  <a:srgbClr val="002060"/>
                </a:solidFill>
              </a:rPr>
              <a:t>PROPERTY TAX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 Property Tax </a:t>
            </a:r>
            <a:r>
              <a:rPr lang="en-GB" sz="2400" b="1" cap="small" dirty="0" smtClean="0"/>
              <a:t>is related to </a:t>
            </a:r>
            <a:r>
              <a:rPr lang="en-GB" sz="2400" b="1" cap="small" dirty="0" smtClean="0"/>
              <a:t>the CAPITAL VALUE of the</a:t>
            </a:r>
          </a:p>
          <a:p>
            <a:r>
              <a:rPr lang="en-GB" sz="2400" b="1" cap="small" dirty="0" smtClean="0"/>
              <a:t>    property </a:t>
            </a:r>
            <a:r>
              <a:rPr lang="en-GB" sz="2400" b="1" cap="small" dirty="0" smtClean="0"/>
              <a:t>/ </a:t>
            </a:r>
            <a:r>
              <a:rPr lang="en-GB" sz="2400" b="1" cap="small" dirty="0" smtClean="0"/>
              <a:t>land</a:t>
            </a:r>
            <a:endParaRPr lang="en-GB" sz="2400" b="1" cap="smal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1" cap="small" dirty="0" smtClean="0"/>
              <a:t> Current “tax rate” is set  at </a:t>
            </a:r>
            <a:r>
              <a:rPr lang="en-GB" sz="3200" b="1" u="dbl" cap="small" dirty="0" smtClean="0">
                <a:solidFill>
                  <a:srgbClr val="002060"/>
                </a:solidFill>
              </a:rPr>
              <a:t>MUNICIPAL LEVEL</a:t>
            </a:r>
            <a:endParaRPr lang="en-GB" sz="2400" b="1" cap="small" dirty="0"/>
          </a:p>
        </p:txBody>
      </p:sp>
      <p:pic>
        <p:nvPicPr>
          <p:cNvPr id="13" name="Picture 12" descr="Canada_flag_ma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04664"/>
            <a:ext cx="4248472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quq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196752"/>
            <a:ext cx="4824536" cy="381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tx2"/>
                </a:solidFill>
              </a:rPr>
              <a:t>BRITAIN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47664" y="1412776"/>
          <a:ext cx="5400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Rateable Value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Amount to pay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&lt; £6,000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0" dirty="0" smtClean="0">
                          <a:solidFill>
                            <a:schemeClr val="tx2"/>
                          </a:solidFill>
                        </a:rPr>
                        <a:t>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£6,001 - £12,000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0%</a:t>
                      </a:r>
                      <a:r>
                        <a:rPr lang="en-GB" sz="2800" b="1" baseline="0" dirty="0" smtClean="0">
                          <a:solidFill>
                            <a:schemeClr val="tx2"/>
                          </a:solidFill>
                        </a:rPr>
                        <a:t> &gt; &gt; &gt; 100%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&gt; £12,000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fig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3643674"/>
            <a:ext cx="648072" cy="63592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5085184"/>
            <a:ext cx="1085859" cy="64807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5877272"/>
            <a:ext cx="1800200" cy="74399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ni.pn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0392" y="4437112"/>
            <a:ext cx="865697" cy="4644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gys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6416" y="1628800"/>
            <a:ext cx="669176" cy="1840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47664" y="332656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tx2"/>
                </a:solidFill>
              </a:rPr>
              <a:t>BRITAIN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47664" y="1412776"/>
          <a:ext cx="5400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Rateable Value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Amount to pay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&lt; £6,000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0" dirty="0" smtClean="0">
                          <a:solidFill>
                            <a:schemeClr val="tx2"/>
                          </a:solidFill>
                        </a:rPr>
                        <a:t>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£6,001 - £12,000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0%</a:t>
                      </a:r>
                      <a:r>
                        <a:rPr lang="en-GB" sz="2800" b="1" baseline="0" dirty="0" smtClean="0">
                          <a:solidFill>
                            <a:schemeClr val="tx2"/>
                          </a:solidFill>
                        </a:rPr>
                        <a:t> &gt; &gt; &gt; 100%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&gt; £12,000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GB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20411402">
            <a:off x="163488" y="4025884"/>
            <a:ext cx="20537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BUT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4149080"/>
            <a:ext cx="453650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Offer only renewed </a:t>
            </a:r>
            <a:r>
              <a:rPr lang="en-GB" sz="3600" b="1" u="dbl" cap="all" dirty="0" smtClean="0">
                <a:solidFill>
                  <a:schemeClr val="tx2"/>
                </a:solidFill>
              </a:rPr>
              <a:t>annually</a:t>
            </a:r>
            <a:r>
              <a:rPr lang="en-GB" sz="3600" b="1" dirty="0" smtClean="0">
                <a:solidFill>
                  <a:schemeClr val="tx2"/>
                </a:solidFill>
              </a:rPr>
              <a:t> by the government, so how can a business plan??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482</Words>
  <Application>Microsoft Office PowerPoint</Application>
  <PresentationFormat>On-screen Show (4:3)</PresentationFormat>
  <Paragraphs>119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</dc:creator>
  <cp:lastModifiedBy>Jamie</cp:lastModifiedBy>
  <cp:revision>247</cp:revision>
  <dcterms:created xsi:type="dcterms:W3CDTF">2013-06-11T18:15:48Z</dcterms:created>
  <dcterms:modified xsi:type="dcterms:W3CDTF">2013-10-15T22:30:36Z</dcterms:modified>
</cp:coreProperties>
</file>