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902"/>
    <a:srgbClr val="585755"/>
    <a:srgbClr val="B68600"/>
    <a:srgbClr val="2C5C8E"/>
    <a:srgbClr val="2D5B8F"/>
    <a:srgbClr val="2C5B8E"/>
    <a:srgbClr val="8F9F96"/>
    <a:srgbClr val="CBB67F"/>
    <a:srgbClr val="673620"/>
    <a:srgbClr val="3B1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3"/>
    <p:restoredTop sz="96359"/>
  </p:normalViewPr>
  <p:slideViewPr>
    <p:cSldViewPr snapToGrid="0">
      <p:cViewPr varScale="1">
        <p:scale>
          <a:sx n="156" d="100"/>
          <a:sy n="156" d="100"/>
        </p:scale>
        <p:origin x="8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1">
            <a:extLst>
              <a:ext uri="{FF2B5EF4-FFF2-40B4-BE49-F238E27FC236}">
                <a16:creationId xmlns:a16="http://schemas.microsoft.com/office/drawing/2014/main" id="{125544AE-A6CC-3CFE-6BE7-08C06E290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"/>
          <a:stretch/>
        </p:blipFill>
        <p:spPr>
          <a:xfrm>
            <a:off x="-2398" y="2201154"/>
            <a:ext cx="11196634" cy="3758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B9EF42-F579-A5AA-875C-A57C89B58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38" y="1217846"/>
            <a:ext cx="10492690" cy="1142182"/>
          </a:xfrm>
        </p:spPr>
        <p:txBody>
          <a:bodyPr anchor="b">
            <a:normAutofit/>
          </a:bodyPr>
          <a:lstStyle>
            <a:lvl1pPr algn="ctr"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2BA1F-E55C-8298-57DD-E1545BF36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191" y="2467106"/>
            <a:ext cx="8555100" cy="66517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007985-BAFB-0D42-EB41-7381930F4B1F}"/>
              </a:ext>
            </a:extLst>
          </p:cNvPr>
          <p:cNvSpPr/>
          <p:nvPr userDrawn="1"/>
        </p:nvSpPr>
        <p:spPr>
          <a:xfrm>
            <a:off x="5504811" y="5993173"/>
            <a:ext cx="591189" cy="229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A65BC-A106-9C2B-225B-6EC83D0A59F0}"/>
              </a:ext>
            </a:extLst>
          </p:cNvPr>
          <p:cNvSpPr/>
          <p:nvPr userDrawn="1"/>
        </p:nvSpPr>
        <p:spPr>
          <a:xfrm>
            <a:off x="5982467" y="6015282"/>
            <a:ext cx="591189" cy="15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B54876-AFCF-5C6A-6434-C85005A24B55}"/>
              </a:ext>
            </a:extLst>
          </p:cNvPr>
          <p:cNvSpPr/>
          <p:nvPr userDrawn="1"/>
        </p:nvSpPr>
        <p:spPr>
          <a:xfrm>
            <a:off x="11194236" y="0"/>
            <a:ext cx="975512" cy="596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AC647-2B6E-A66C-0353-FBA46E221B55}"/>
              </a:ext>
            </a:extLst>
          </p:cNvPr>
          <p:cNvSpPr txBox="1"/>
          <p:nvPr userDrawn="1"/>
        </p:nvSpPr>
        <p:spPr>
          <a:xfrm>
            <a:off x="211825" y="769905"/>
            <a:ext cx="1185535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R"/>
            </a:defPPr>
            <a:lvl1pPr>
              <a:defRPr sz="1520" spc="-30" baseline="0">
                <a:solidFill>
                  <a:srgbClr val="2C5C8E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GB" b="1" dirty="0"/>
              <a:t>Joint UNECE WPLA &amp; REM,  FIG Com3 &amp; Com9, EGoS, WB Conference, 18-22 June 2025, Athens &amp; Santorini</a:t>
            </a:r>
            <a:endParaRPr lang="en-G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27DF4-904F-F385-BCC1-559F23C11FD5}"/>
              </a:ext>
            </a:extLst>
          </p:cNvPr>
          <p:cNvSpPr txBox="1"/>
          <p:nvPr userDrawn="1"/>
        </p:nvSpPr>
        <p:spPr>
          <a:xfrm>
            <a:off x="11187608" y="851476"/>
            <a:ext cx="911769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20" b="1" i="0" spc="0" baseline="0" dirty="0">
                <a:solidFill>
                  <a:srgbClr val="8F9F96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Local organizers</a:t>
            </a:r>
          </a:p>
        </p:txBody>
      </p:sp>
      <p:pic>
        <p:nvPicPr>
          <p:cNvPr id="5" name="Picture 4" descr="A gold coin with a person holding a torch&#10;&#10;AI-generated content may be incorrect.">
            <a:extLst>
              <a:ext uri="{FF2B5EF4-FFF2-40B4-BE49-F238E27FC236}">
                <a16:creationId xmlns:a16="http://schemas.microsoft.com/office/drawing/2014/main" id="{8A98BD0B-09FD-0646-131A-10E50ACA0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75" y="1244711"/>
            <a:ext cx="558333" cy="557170"/>
          </a:xfrm>
          <a:prstGeom prst="rect">
            <a:avLst/>
          </a:prstGeom>
        </p:spPr>
      </p:pic>
      <p:pic>
        <p:nvPicPr>
          <p:cNvPr id="8" name="Picture 7" descr="A gold and blue letters on a brown surface&#10;&#10;AI-generated content may be incorrect.">
            <a:extLst>
              <a:ext uri="{FF2B5EF4-FFF2-40B4-BE49-F238E27FC236}">
                <a16:creationId xmlns:a16="http://schemas.microsoft.com/office/drawing/2014/main" id="{89A5951E-FFAE-BF1C-4383-14DAE552E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02" y="1874722"/>
            <a:ext cx="570651" cy="491330"/>
          </a:xfrm>
          <a:prstGeom prst="rect">
            <a:avLst/>
          </a:prstGeom>
        </p:spPr>
      </p:pic>
      <p:pic>
        <p:nvPicPr>
          <p:cNvPr id="1026" name="Picture 2" descr="Techniko Epimelitirio Elladas - TEE | LinkedIn">
            <a:extLst>
              <a:ext uri="{FF2B5EF4-FFF2-40B4-BE49-F238E27FC236}">
                <a16:creationId xmlns:a16="http://schemas.microsoft.com/office/drawing/2014/main" id="{A050CABA-35E0-1B49-66E0-4B9608C792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582" y="3401325"/>
            <a:ext cx="795976" cy="7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STRY OF DIGITAL GOVERNANCE - HellasQCI">
            <a:extLst>
              <a:ext uri="{FF2B5EF4-FFF2-40B4-BE49-F238E27FC236}">
                <a16:creationId xmlns:a16="http://schemas.microsoft.com/office/drawing/2014/main" id="{2A9C12D9-262B-AA02-8777-2B46A2687F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3249"/>
          <a:stretch>
            <a:fillRect/>
          </a:stretch>
        </p:blipFill>
        <p:spPr bwMode="auto">
          <a:xfrm>
            <a:off x="11223533" y="2845180"/>
            <a:ext cx="957811" cy="6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0B7C28-FB5A-43B3-0620-32E8B19EE21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95" y="2438893"/>
            <a:ext cx="832791" cy="416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8A445-C1DB-CDB2-DF61-6610A7FF9DA3}"/>
              </a:ext>
            </a:extLst>
          </p:cNvPr>
          <p:cNvSpPr txBox="1"/>
          <p:nvPr userDrawn="1"/>
        </p:nvSpPr>
        <p:spPr>
          <a:xfrm>
            <a:off x="3821736" y="112719"/>
            <a:ext cx="595710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520" b="1" spc="-30" baseline="0" dirty="0">
                <a:solidFill>
                  <a:srgbClr val="2C5C8E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Actions for Formalizing Informal Constructions &amp; Improving the</a:t>
            </a:r>
          </a:p>
          <a:p>
            <a:r>
              <a:rPr lang="en-GR" sz="1520" b="1" spc="-30" baseline="0" dirty="0">
                <a:solidFill>
                  <a:srgbClr val="2C5C8E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Geospatial Ecosystems, Land Tools &amp; Land Policies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28270-294C-8FB1-F00B-215703BD37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0" y="154681"/>
            <a:ext cx="2556000" cy="4885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390869-7535-3A53-D8E5-9102DE4CE27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89" y="184255"/>
            <a:ext cx="2088422" cy="3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1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2B185E-3665-AB20-35E6-66F3E489B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34456" y="365125"/>
            <a:ext cx="1538344" cy="55937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E628A-4BFF-4323-8E84-309973834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467165" cy="55937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2799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C704-C9E6-3786-6AEA-C6BF0DAC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759D-9DC1-FF8D-5AE9-A2802E39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09"/>
            <a:ext cx="10260105" cy="45218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4691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AE2E-B0C9-95A2-7228-E8F3B1A83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18204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0034F-F32B-F457-0391-F1919526B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182046" cy="11389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35F2-B4CB-AD95-E682-E8D618F3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19C9A-B554-E7AB-0594-C27AC514C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46908"/>
            <a:ext cx="5062088" cy="451914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0086B-C4FB-7D04-27B5-26D066A8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6216" y="1244174"/>
            <a:ext cx="5062088" cy="45218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3687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F843-20A9-92B6-F57D-93220624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883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6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9E3F-B588-4596-F76B-4953F9F9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944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07A1D-16AB-CD37-DBB9-93FE50CD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72506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2454D-4941-EBC8-D37C-8A8B95E89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6096"/>
            <a:ext cx="3932237" cy="40128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08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03A3-1DBF-E044-949B-D906B0A0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296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C78A1A-3126-BC45-2919-21501CA7A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2506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844DB-597B-DB15-7DC6-0C4671814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6096"/>
            <a:ext cx="3932237" cy="40128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05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7E66-B978-1C63-B273-840E771D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FDC7-EB11-E46B-619A-079DAF244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44706"/>
            <a:ext cx="10260105" cy="45226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2ED21-3856-8D70-CCD4-FF157F21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247"/>
            <a:ext cx="10260105" cy="75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96E80-5C46-F258-2964-17B0F7392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8299"/>
            <a:ext cx="10260105" cy="454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8E682-38D1-73D7-AD87-D03454593B73}"/>
              </a:ext>
            </a:extLst>
          </p:cNvPr>
          <p:cNvSpPr/>
          <p:nvPr userDrawn="1"/>
        </p:nvSpPr>
        <p:spPr>
          <a:xfrm>
            <a:off x="5982467" y="6015282"/>
            <a:ext cx="591189" cy="15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C0A7F5-B44C-18C6-7681-A25E7F9A9892}"/>
              </a:ext>
            </a:extLst>
          </p:cNvPr>
          <p:cNvSpPr txBox="1"/>
          <p:nvPr userDrawn="1"/>
        </p:nvSpPr>
        <p:spPr>
          <a:xfrm>
            <a:off x="11167060" y="120438"/>
            <a:ext cx="911769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20" b="1" i="0" spc="0" baseline="0" dirty="0">
                <a:solidFill>
                  <a:srgbClr val="8F9F96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Local organizers</a:t>
            </a:r>
          </a:p>
        </p:txBody>
      </p:sp>
      <p:pic>
        <p:nvPicPr>
          <p:cNvPr id="26" name="Picture 25" descr="A gold coin with a person holding a torch&#10;&#10;AI-generated content may be incorrect.">
            <a:extLst>
              <a:ext uri="{FF2B5EF4-FFF2-40B4-BE49-F238E27FC236}">
                <a16:creationId xmlns:a16="http://schemas.microsoft.com/office/drawing/2014/main" id="{BC5330C6-4714-3A1A-0B67-DE4D0C4344C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327" y="513673"/>
            <a:ext cx="558333" cy="557170"/>
          </a:xfrm>
          <a:prstGeom prst="rect">
            <a:avLst/>
          </a:prstGeom>
        </p:spPr>
      </p:pic>
      <p:pic>
        <p:nvPicPr>
          <p:cNvPr id="27" name="Picture 26" descr="A gold and blue letters on a brown surface&#10;&#10;AI-generated content may be incorrect.">
            <a:extLst>
              <a:ext uri="{FF2B5EF4-FFF2-40B4-BE49-F238E27FC236}">
                <a16:creationId xmlns:a16="http://schemas.microsoft.com/office/drawing/2014/main" id="{36D9A052-63A2-450D-0956-25EF50903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54" y="1143684"/>
            <a:ext cx="570651" cy="491330"/>
          </a:xfrm>
          <a:prstGeom prst="rect">
            <a:avLst/>
          </a:prstGeom>
        </p:spPr>
      </p:pic>
      <p:pic>
        <p:nvPicPr>
          <p:cNvPr id="28" name="Picture 2" descr="Techniko Epimelitirio Elladas - TEE | LinkedIn">
            <a:extLst>
              <a:ext uri="{FF2B5EF4-FFF2-40B4-BE49-F238E27FC236}">
                <a16:creationId xmlns:a16="http://schemas.microsoft.com/office/drawing/2014/main" id="{7FA6BB4A-1465-CFF4-8BF6-2BAC5DAE46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034" y="2670287"/>
            <a:ext cx="795976" cy="7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MINISTRY OF DIGITAL GOVERNANCE - HellasQCI">
            <a:extLst>
              <a:ext uri="{FF2B5EF4-FFF2-40B4-BE49-F238E27FC236}">
                <a16:creationId xmlns:a16="http://schemas.microsoft.com/office/drawing/2014/main" id="{DED19063-CC4A-6062-86F7-C9FA0B4858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3249"/>
          <a:stretch>
            <a:fillRect/>
          </a:stretch>
        </p:blipFill>
        <p:spPr bwMode="auto">
          <a:xfrm>
            <a:off x="11202985" y="2114142"/>
            <a:ext cx="957811" cy="6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D0B9FE5-90BB-6DC5-60D1-A68C074CD36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147" y="1707855"/>
            <a:ext cx="832791" cy="416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280A5-220B-5D25-E822-99B19F45F17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9573" y="5975789"/>
            <a:ext cx="12085256" cy="868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F1EF10-74DC-9543-F778-C4696F6F14D7}"/>
              </a:ext>
            </a:extLst>
          </p:cNvPr>
          <p:cNvSpPr/>
          <p:nvPr userDrawn="1"/>
        </p:nvSpPr>
        <p:spPr>
          <a:xfrm>
            <a:off x="5574891" y="5960947"/>
            <a:ext cx="1032388" cy="223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493CD-42F6-BFE4-D692-0FC593C11F15}"/>
              </a:ext>
            </a:extLst>
          </p:cNvPr>
          <p:cNvSpPr/>
          <p:nvPr userDrawn="1"/>
        </p:nvSpPr>
        <p:spPr>
          <a:xfrm>
            <a:off x="177003" y="6201627"/>
            <a:ext cx="684494" cy="444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65634-082F-AAA7-0E0E-899F22E9CB60}"/>
              </a:ext>
            </a:extLst>
          </p:cNvPr>
          <p:cNvSpPr txBox="1"/>
          <p:nvPr userDrawn="1"/>
        </p:nvSpPr>
        <p:spPr>
          <a:xfrm>
            <a:off x="93401" y="6253407"/>
            <a:ext cx="800098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20" b="1" i="0" spc="0" baseline="0" dirty="0">
                <a:solidFill>
                  <a:srgbClr val="B686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Gold sponsors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6EF1A-B4EF-8035-28B0-0C5FE259D77B}"/>
              </a:ext>
            </a:extLst>
          </p:cNvPr>
          <p:cNvSpPr/>
          <p:nvPr userDrawn="1"/>
        </p:nvSpPr>
        <p:spPr>
          <a:xfrm>
            <a:off x="1647569" y="6201627"/>
            <a:ext cx="735095" cy="444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3DF50-976F-AA7E-6014-62CE621950DB}"/>
              </a:ext>
            </a:extLst>
          </p:cNvPr>
          <p:cNvSpPr txBox="1"/>
          <p:nvPr userDrawn="1"/>
        </p:nvSpPr>
        <p:spPr>
          <a:xfrm>
            <a:off x="1635385" y="6248182"/>
            <a:ext cx="800098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20" b="1" i="0" spc="0" baseline="0" dirty="0">
                <a:solidFill>
                  <a:srgbClr val="585755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Silver sponsors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1C95A2-B8B5-C078-54C2-C109789256F0}"/>
              </a:ext>
            </a:extLst>
          </p:cNvPr>
          <p:cNvSpPr/>
          <p:nvPr userDrawn="1"/>
        </p:nvSpPr>
        <p:spPr>
          <a:xfrm>
            <a:off x="3974577" y="6228712"/>
            <a:ext cx="735095" cy="444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8CB60-3A46-AEA9-1B63-83A70123ADFA}"/>
              </a:ext>
            </a:extLst>
          </p:cNvPr>
          <p:cNvSpPr txBox="1"/>
          <p:nvPr userDrawn="1"/>
        </p:nvSpPr>
        <p:spPr>
          <a:xfrm>
            <a:off x="3956455" y="6254602"/>
            <a:ext cx="800098" cy="392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20" b="1" i="0" spc="0" baseline="0" dirty="0">
                <a:solidFill>
                  <a:srgbClr val="A90902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</a:rPr>
              <a:t>Bronze sponsors</a:t>
            </a:r>
          </a:p>
        </p:txBody>
      </p:sp>
    </p:spTree>
    <p:extLst>
      <p:ext uri="{BB962C8B-B14F-4D97-AF65-F5344CB8AC3E}">
        <p14:creationId xmlns:p14="http://schemas.microsoft.com/office/powerpoint/2010/main" val="414634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51E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2B57-3F0F-39C6-1DC2-7F1319E92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6A331-092F-2111-27E1-5B4CC89A8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828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51EA-56CD-1442-974F-F7C0ACA0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3EF1F-44C6-54F7-7C01-BC7826BB8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0137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5B7C-7B09-B8C2-DDA4-9395570F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8D00-302F-2A03-E36B-7C500875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58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F1C02-ED23-BC80-5488-E020A272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FBE2-E3AB-3BB6-2604-F48BA760AB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11AD2-B080-12B1-349A-76B26763FC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8194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E02C-0358-116D-3FEC-2D0039A6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61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5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9B5E84500DE5478FA9845555F43FF1" ma:contentTypeVersion="15" ma:contentTypeDescription="Create a new document." ma:contentTypeScope="" ma:versionID="c10cd65e659c085aabaeaaf86bf583a0">
  <xsd:schema xmlns:xsd="http://www.w3.org/2001/XMLSchema" xmlns:xs="http://www.w3.org/2001/XMLSchema" xmlns:p="http://schemas.microsoft.com/office/2006/metadata/properties" xmlns:ns2="c5173c51-eb73-4eeb-9291-1777a73b092c" xmlns:ns3="05fc2cc5-f5d7-4e56-8b55-6add591fac8d" targetNamespace="http://schemas.microsoft.com/office/2006/metadata/properties" ma:root="true" ma:fieldsID="ab9abef3d8a4af3e0ebe0c9de4477331" ns2:_="" ns3:_="">
    <xsd:import namespace="c5173c51-eb73-4eeb-9291-1777a73b092c"/>
    <xsd:import namespace="05fc2cc5-f5d7-4e56-8b55-6add591fac8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73c51-eb73-4eeb-9291-1777a73b09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12e7077f-8b8d-4297-bb58-c48d3e674f24}" ma:internalName="TaxCatchAll" ma:showField="CatchAllData" ma:web="c5173c51-eb73-4eeb-9291-1777a73b0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2cc5-f5d7-4e56-8b55-6add591fac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3be2a6d-4965-4b57-b91d-25e72565b5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173c51-eb73-4eeb-9291-1777a73b092c">3MDR5EW3MFAR-262892414-534772</_dlc_DocId>
    <_dlc_DocIdUrl xmlns="c5173c51-eb73-4eeb-9291-1777a73b092c">
      <Url>https://fignet.sharepoint.com/sites/FIG/_layouts/15/DocIdRedir.aspx?ID=3MDR5EW3MFAR-262892414-534772</Url>
      <Description>3MDR5EW3MFAR-262892414-534772</Description>
    </_dlc_DocIdUrl>
    <lcf76f155ced4ddcb4097134ff3c332f xmlns="05fc2cc5-f5d7-4e56-8b55-6add591fac8d">
      <Terms xmlns="http://schemas.microsoft.com/office/infopath/2007/PartnerControls"/>
    </lcf76f155ced4ddcb4097134ff3c332f>
    <TaxCatchAll xmlns="c5173c51-eb73-4eeb-9291-1777a73b092c" xsi:nil="true"/>
  </documentManagement>
</p:properties>
</file>

<file path=customXml/itemProps1.xml><?xml version="1.0" encoding="utf-8"?>
<ds:datastoreItem xmlns:ds="http://schemas.openxmlformats.org/officeDocument/2006/customXml" ds:itemID="{2B07741D-6AA6-49FF-A679-739BC01738BF}"/>
</file>

<file path=customXml/itemProps2.xml><?xml version="1.0" encoding="utf-8"?>
<ds:datastoreItem xmlns:ds="http://schemas.openxmlformats.org/officeDocument/2006/customXml" ds:itemID="{F9C43EA7-2A66-4B26-8D91-3ACDB4517F3D}"/>
</file>

<file path=customXml/itemProps3.xml><?xml version="1.0" encoding="utf-8"?>
<ds:datastoreItem xmlns:ds="http://schemas.openxmlformats.org/officeDocument/2006/customXml" ds:itemID="{565780BA-651A-449A-8712-6701E2A63B1E}"/>
</file>

<file path=customXml/itemProps4.xml><?xml version="1.0" encoding="utf-8"?>
<ds:datastoreItem xmlns:ds="http://schemas.openxmlformats.org/officeDocument/2006/customXml" ds:itemID="{677B3AE7-2DBC-4D91-82BA-D4980B967944}"/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 Symbol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Στυλιανη Βερυκοκου</dc:creator>
  <cp:lastModifiedBy>Maria Bargholz</cp:lastModifiedBy>
  <cp:revision>20</cp:revision>
  <dcterms:created xsi:type="dcterms:W3CDTF">2025-06-05T12:27:15Z</dcterms:created>
  <dcterms:modified xsi:type="dcterms:W3CDTF">2025-06-15T11:27:31Z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0x010100339B5E84500DE5478FA9845555F43FF1</vt:lpwstr>
  </property>
  <property fmtid="{D5CDD505-2E9C-101B-9397-08002B2CF9AE}" pid="3" name="_dlc_DocIdItemGuid">
    <vt:lpwstr>dec570ed-fe57-48d8-820d-1b4e51774196</vt:lpwstr>
  </property>
</Properties>
</file>